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5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  <p:sldId id="271" r:id="rId36"/>
    <p:sldId id="272" r:id="rId37"/>
    <p:sldId id="273" r:id="rId38"/>
    <p:sldId id="274" r:id="rId39"/>
    <p:sldId id="275" r:id="rId40"/>
    <p:sldId id="284" r:id="rId41"/>
    <p:sldId id="285" r:id="rId42"/>
    <p:sldId id="286" r:id="rId43"/>
    <p:sldId id="277" r:id="rId44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AD43F3-AA3D-4D6E-BC26-C369A5A6721D}">
  <a:tblStyle styleId="{E1AD43F3-AA3D-4D6E-BC26-C369A5A67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00F3DE-7861-4267-B11E-ABE115524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>
        <p:scale>
          <a:sx n="138" d="100"/>
          <a:sy n="138" d="100"/>
        </p:scale>
        <p:origin x="168" y="21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2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8b0ebba85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54" name="Google Shape;54;ge8b0ebba8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ge8b0ebba8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0aa5670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0aa5670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https://dribbble.com/shots/11182147-Press-Living-Room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ec0aa5670d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b0ebba85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77" name="Google Shape;77;ge8b0ebba8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e8b0ebba8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559ca4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d559ca4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559ca4a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d559ca4a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Neste caso a pessoa e a asa-delta são dois objetos, mas a pessoa está presa a asa delta, assim se movermos a asa-delta a pessoa anda junta.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d559ca4a5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0ebba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e8b0ebba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http://techpubs.sgi.com/library/dynaweb_docs/0630/SGI_Developer/books/Optimizer_PG/sgi_html/ch12.html</a:t>
            </a:r>
            <a:endParaRPr/>
          </a:p>
        </p:txBody>
      </p:sp>
      <p:sp>
        <p:nvSpPr>
          <p:cNvPr id="135" name="Google Shape;135;ge8b0ebba85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b0ebba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8b0ebba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0ebba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8b0ebba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0d2a0e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0d2a0e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b0ebba8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8b0ebba8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0d2a0e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c0d2a0e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ec0d2a0eb3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c0aa567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c0aa567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ec0aa5670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0d2a0eb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c0d2a0eb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c0d2a0eb3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0d2a0eb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0d2a0eb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ec0d2a0eb3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c0aa5670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c0aa5670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c0aa5670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0aa5670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0aa5670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c0aa5670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c0aa5670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ec0aa5670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c0aa5670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ec0aa5670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c0aa5670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ec0aa5670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gi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8: Geometrias e Grafo de Cena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4BEF70-3832-E767-9357-B44B560D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 de Cena (</a:t>
            </a:r>
            <a:r>
              <a:rPr lang="pt-BR" dirty="0" err="1"/>
              <a:t>Scene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B0B0FF-784B-C308-C077-6B21652A5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220" y="5315924"/>
            <a:ext cx="7972300" cy="304272"/>
          </a:xfrm>
        </p:spPr>
        <p:txBody>
          <a:bodyPr>
            <a:normAutofit/>
          </a:bodyPr>
          <a:lstStyle/>
          <a:p>
            <a:pPr algn="r"/>
            <a:r>
              <a:rPr lang="pt-BR" sz="800" dirty="0"/>
              <a:t>http://</a:t>
            </a:r>
            <a:r>
              <a:rPr lang="pt-BR" sz="800" dirty="0" err="1"/>
              <a:t>what-when-how.com</a:t>
            </a:r>
            <a:r>
              <a:rPr lang="pt-BR" sz="800" dirty="0"/>
              <a:t>/</a:t>
            </a:r>
            <a:r>
              <a:rPr lang="pt-BR" sz="800" dirty="0" err="1"/>
              <a:t>advanced</a:t>
            </a:r>
            <a:r>
              <a:rPr lang="pt-BR" sz="800" dirty="0"/>
              <a:t>-</a:t>
            </a:r>
            <a:r>
              <a:rPr lang="pt-BR" sz="800" dirty="0" err="1"/>
              <a:t>methods</a:t>
            </a:r>
            <a:r>
              <a:rPr lang="pt-BR" sz="800" dirty="0"/>
              <a:t>-in-</a:t>
            </a:r>
            <a:r>
              <a:rPr lang="pt-BR" sz="800" dirty="0" err="1"/>
              <a:t>computer</a:t>
            </a:r>
            <a:r>
              <a:rPr lang="pt-BR" sz="800" dirty="0"/>
              <a:t>-</a:t>
            </a:r>
            <a:r>
              <a:rPr lang="pt-BR" sz="800" dirty="0" err="1"/>
              <a:t>graphics</a:t>
            </a:r>
            <a:r>
              <a:rPr lang="pt-BR" sz="800" dirty="0"/>
              <a:t>/scene-graphs-advanced-methods-in-computer-graphics-part-1/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8C049-7178-C64D-11CC-5BB0E965F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1026" name="Picture 2" descr="Scene graph of a basic articulated character model ">
            <a:extLst>
              <a:ext uri="{FF2B5EF4-FFF2-40B4-BE49-F238E27FC236}">
                <a16:creationId xmlns:a16="http://schemas.microsoft.com/office/drawing/2014/main" id="{6735D305-AD03-18F6-90C3-83120EA1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4" y="743939"/>
            <a:ext cx="8128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613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(parece, mas não é uma árvore)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09125" y="838975"/>
            <a:ext cx="8509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591" lvl="1" indent="-23176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–"/>
            </a:pPr>
            <a:r>
              <a:rPr lang="pt-BR" sz="1900" dirty="0"/>
              <a:t>Um Grafo Acíclico Dirigido "</a:t>
            </a:r>
            <a:r>
              <a:rPr lang="pt-BR" sz="1900" dirty="0" err="1"/>
              <a:t>directed</a:t>
            </a:r>
            <a:r>
              <a:rPr lang="pt-BR" sz="1900" dirty="0"/>
              <a:t> </a:t>
            </a:r>
            <a:r>
              <a:rPr lang="pt-BR" sz="1900" dirty="0" err="1"/>
              <a:t>acyclic</a:t>
            </a:r>
            <a:r>
              <a:rPr lang="pt-BR" sz="1900" dirty="0"/>
              <a:t> </a:t>
            </a:r>
            <a:r>
              <a:rPr lang="pt-BR" sz="1900" dirty="0" err="1"/>
              <a:t>graph</a:t>
            </a:r>
            <a:r>
              <a:rPr lang="pt-BR" sz="1900" dirty="0"/>
              <a:t> (DAG)"</a:t>
            </a:r>
            <a:endParaRPr sz="1900" dirty="0"/>
          </a:p>
          <a:p>
            <a:pPr marL="6190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Repetição: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Uma cena pode conter várias cópias (instâncias) de um mesmo objeto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O modelo (Objeto 3D) pode usar várias cópias de uma parte de outro modelo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Resultados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 nó (instâncias) pode possuir vários pais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Ao se alterar uma cópia, essa se propaga para todas instâncias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No </a:t>
            </a:r>
            <a:r>
              <a:rPr lang="pt-BR" sz="1900" i="1" dirty="0" err="1"/>
              <a:t>traversal</a:t>
            </a:r>
            <a:r>
              <a:rPr lang="pt-BR" sz="1900" dirty="0"/>
              <a:t> o mesmo objeto será desenhado várias vezes nas diferentes coordenadas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Economiza memória e tempo</a:t>
            </a:r>
            <a:endParaRPr sz="1900" dirty="0"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02025" y="772175"/>
            <a:ext cx="86226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Vantagens:</a:t>
            </a:r>
            <a:endParaRPr dirty="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definições de objetos nos seus sistemas de coordenadas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o uso de objetos várias vezes numa mesma cena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processamento pela hierarquia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animações de articulações de forma simples</a:t>
            </a:r>
            <a:endParaRPr sz="19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2583575"/>
            <a:ext cx="3603474" cy="2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4957375" y="5286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por: Guillaume Kurkdjian</a:t>
            </a:r>
            <a:endParaRPr sz="1100"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3472600"/>
            <a:ext cx="1545150" cy="15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9"/>
          <p:cNvGrpSpPr/>
          <p:nvPr/>
        </p:nvGrpSpPr>
        <p:grpSpPr>
          <a:xfrm>
            <a:off x="2381878" y="4153252"/>
            <a:ext cx="604731" cy="516038"/>
            <a:chOff x="3917421" y="35653"/>
            <a:chExt cx="1202248" cy="1025921"/>
          </a:xfrm>
        </p:grpSpPr>
        <p:cxnSp>
          <p:nvCxnSpPr>
            <p:cNvPr id="72" name="Google Shape;72;p9"/>
            <p:cNvCxnSpPr/>
            <p:nvPr/>
          </p:nvCxnSpPr>
          <p:spPr>
            <a:xfrm rot="10800000">
              <a:off x="4473831" y="35653"/>
              <a:ext cx="0" cy="7224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flipH="1">
              <a:off x="3917421" y="748074"/>
              <a:ext cx="554400" cy="313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4483969" y="744899"/>
              <a:ext cx="635700" cy="2862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Instanciação – partes do modelo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566" y="1135493"/>
            <a:ext cx="5001822" cy="404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0"/>
          <p:cNvGrpSpPr/>
          <p:nvPr/>
        </p:nvGrpSpPr>
        <p:grpSpPr>
          <a:xfrm>
            <a:off x="4247702" y="4233575"/>
            <a:ext cx="3629850" cy="1377300"/>
            <a:chOff x="4247702" y="4233575"/>
            <a:chExt cx="3629850" cy="1377300"/>
          </a:xfrm>
        </p:grpSpPr>
        <p:cxnSp>
          <p:nvCxnSpPr>
            <p:cNvPr id="84" name="Google Shape;84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301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6" name="Google Shape;86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0560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85" name="Google Shape;85;p10"/>
            <p:cNvSpPr/>
            <p:nvPr/>
          </p:nvSpPr>
          <p:spPr>
            <a:xfrm>
              <a:off x="4247702" y="5210675"/>
              <a:ext cx="145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Instâncias</a:t>
              </a:r>
              <a:endParaRPr/>
            </a:p>
          </p:txBody>
        </p:sp>
        <p:cxnSp>
          <p:nvCxnSpPr>
            <p:cNvPr id="87" name="Google Shape;87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9902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8" name="Google Shape;88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9046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pic>
        <p:nvPicPr>
          <p:cNvPr id="89" name="Google Shape;89;p10" descr="Table, Furniture, Living Room, 3d, Dining Table - Clipart Of Table Png ,  Free Transparent Clipart - ClipartKe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0" y="1986116"/>
            <a:ext cx="3144791" cy="2389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4375476" y="373376"/>
            <a:ext cx="1203600" cy="1078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Raiz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(Root)</a:t>
            </a:r>
            <a:endParaRPr sz="1000"/>
          </a:p>
        </p:txBody>
      </p:sp>
      <p:sp>
        <p:nvSpPr>
          <p:cNvPr id="96" name="Google Shape;96;p11"/>
          <p:cNvSpPr/>
          <p:nvPr/>
        </p:nvSpPr>
        <p:spPr>
          <a:xfrm>
            <a:off x="2659049" y="2516627"/>
            <a:ext cx="895200" cy="8859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Triciclo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1"/>
          <p:cNvCxnSpPr>
            <a:stCxn id="95" idx="3"/>
            <a:endCxn id="98" idx="0"/>
          </p:cNvCxnSpPr>
          <p:nvPr/>
        </p:nvCxnSpPr>
        <p:spPr>
          <a:xfrm flipH="1">
            <a:off x="3276439" y="1293677"/>
            <a:ext cx="12753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1"/>
          <p:cNvSpPr/>
          <p:nvPr/>
        </p:nvSpPr>
        <p:spPr>
          <a:xfrm>
            <a:off x="1267522" y="4307419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00" name="Google Shape;100;p11"/>
          <p:cNvCxnSpPr>
            <a:stCxn id="96" idx="3"/>
            <a:endCxn id="101" idx="0"/>
          </p:cNvCxnSpPr>
          <p:nvPr/>
        </p:nvCxnSpPr>
        <p:spPr>
          <a:xfrm flipH="1">
            <a:off x="1667248" y="3272790"/>
            <a:ext cx="1122900" cy="47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1"/>
          <p:cNvSpPr txBox="1"/>
          <p:nvPr/>
        </p:nvSpPr>
        <p:spPr>
          <a:xfrm>
            <a:off x="2177166" y="1681371"/>
            <a:ext cx="2198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45 graus em X</a:t>
            </a:r>
            <a:endParaRPr sz="1000"/>
          </a:p>
        </p:txBody>
      </p:sp>
      <p:sp>
        <p:nvSpPr>
          <p:cNvPr id="101" name="Google Shape;101;p11"/>
          <p:cNvSpPr txBox="1"/>
          <p:nvPr/>
        </p:nvSpPr>
        <p:spPr>
          <a:xfrm>
            <a:off x="726926" y="3746567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</p:txBody>
      </p:sp>
      <p:sp>
        <p:nvSpPr>
          <p:cNvPr id="102" name="Google Shape;102;p11"/>
          <p:cNvSpPr/>
          <p:nvPr/>
        </p:nvSpPr>
        <p:spPr>
          <a:xfrm>
            <a:off x="6371852" y="2576275"/>
            <a:ext cx="895200" cy="826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Bicicleta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691093" y="1681371"/>
            <a:ext cx="2195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(20,10,40)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15 graus em Z</a:t>
            </a:r>
            <a:endParaRPr sz="1000"/>
          </a:p>
        </p:txBody>
      </p:sp>
      <p:cxnSp>
        <p:nvCxnSpPr>
          <p:cNvPr id="104" name="Google Shape;104;p11"/>
          <p:cNvCxnSpPr>
            <a:stCxn id="95" idx="5"/>
            <a:endCxn id="103" idx="0"/>
          </p:cNvCxnSpPr>
          <p:nvPr/>
        </p:nvCxnSpPr>
        <p:spPr>
          <a:xfrm>
            <a:off x="5402813" y="1293677"/>
            <a:ext cx="13860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>
            <a:stCxn id="98" idx="2"/>
            <a:endCxn id="96" idx="0"/>
          </p:cNvCxnSpPr>
          <p:nvPr/>
        </p:nvCxnSpPr>
        <p:spPr>
          <a:xfrm flipH="1">
            <a:off x="3106566" y="2112171"/>
            <a:ext cx="169800" cy="40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1"/>
          <p:cNvCxnSpPr>
            <a:stCxn id="103" idx="2"/>
            <a:endCxn id="102" idx="0"/>
          </p:cNvCxnSpPr>
          <p:nvPr/>
        </p:nvCxnSpPr>
        <p:spPr>
          <a:xfrm>
            <a:off x="6788793" y="2112171"/>
            <a:ext cx="30600" cy="46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1"/>
          <p:cNvCxnSpPr>
            <a:stCxn id="101" idx="2"/>
            <a:endCxn id="99" idx="0"/>
          </p:cNvCxnSpPr>
          <p:nvPr/>
        </p:nvCxnSpPr>
        <p:spPr>
          <a:xfrm flipH="1">
            <a:off x="1666826" y="4008167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1"/>
          <p:cNvSpPr/>
          <p:nvPr/>
        </p:nvSpPr>
        <p:spPr>
          <a:xfrm>
            <a:off x="2719795" y="477917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09" name="Google Shape;109;p11"/>
          <p:cNvCxnSpPr>
            <a:stCxn id="96" idx="4"/>
            <a:endCxn id="110" idx="0"/>
          </p:cNvCxnSpPr>
          <p:nvPr/>
        </p:nvCxnSpPr>
        <p:spPr>
          <a:xfrm>
            <a:off x="3106649" y="3402527"/>
            <a:ext cx="12600" cy="81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1"/>
          <p:cNvSpPr txBox="1"/>
          <p:nvPr/>
        </p:nvSpPr>
        <p:spPr>
          <a:xfrm>
            <a:off x="2179199" y="421832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(10,50,10)</a:t>
            </a:r>
            <a:endParaRPr sz="1000"/>
          </a:p>
        </p:txBody>
      </p:sp>
      <p:cxnSp>
        <p:nvCxnSpPr>
          <p:cNvPr id="111" name="Google Shape;111;p11"/>
          <p:cNvCxnSpPr>
            <a:stCxn id="110" idx="2"/>
            <a:endCxn id="108" idx="0"/>
          </p:cNvCxnSpPr>
          <p:nvPr/>
        </p:nvCxnSpPr>
        <p:spPr>
          <a:xfrm flipH="1">
            <a:off x="3119099" y="447992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1"/>
          <p:cNvSpPr/>
          <p:nvPr/>
        </p:nvSpPr>
        <p:spPr>
          <a:xfrm>
            <a:off x="4165447" y="423061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3</a:t>
            </a:r>
            <a:endParaRPr sz="800"/>
          </a:p>
        </p:txBody>
      </p:sp>
      <p:cxnSp>
        <p:nvCxnSpPr>
          <p:cNvPr id="113" name="Google Shape;113;p11"/>
          <p:cNvCxnSpPr>
            <a:stCxn id="96" idx="5"/>
            <a:endCxn id="114" idx="0"/>
          </p:cNvCxnSpPr>
          <p:nvPr/>
        </p:nvCxnSpPr>
        <p:spPr>
          <a:xfrm>
            <a:off x="3423150" y="3272790"/>
            <a:ext cx="1141800" cy="39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1"/>
          <p:cNvSpPr txBox="1"/>
          <p:nvPr/>
        </p:nvSpPr>
        <p:spPr>
          <a:xfrm>
            <a:off x="3624851" y="366975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(10,50,50)</a:t>
            </a:r>
            <a:endParaRPr sz="1000"/>
          </a:p>
        </p:txBody>
      </p:sp>
      <p:cxnSp>
        <p:nvCxnSpPr>
          <p:cNvPr id="115" name="Google Shape;115;p11"/>
          <p:cNvCxnSpPr>
            <a:stCxn id="114" idx="2"/>
            <a:endCxn id="112" idx="0"/>
          </p:cNvCxnSpPr>
          <p:nvPr/>
        </p:nvCxnSpPr>
        <p:spPr>
          <a:xfrm flipH="1">
            <a:off x="4564751" y="393135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1"/>
          <p:cNvSpPr/>
          <p:nvPr/>
        </p:nvSpPr>
        <p:spPr>
          <a:xfrm>
            <a:off x="7579461" y="429729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17" name="Google Shape;117;p11"/>
          <p:cNvCxnSpPr>
            <a:stCxn id="102" idx="5"/>
            <a:endCxn id="118" idx="0"/>
          </p:cNvCxnSpPr>
          <p:nvPr/>
        </p:nvCxnSpPr>
        <p:spPr>
          <a:xfrm>
            <a:off x="7135953" y="3281481"/>
            <a:ext cx="843000" cy="45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1"/>
          <p:cNvSpPr txBox="1"/>
          <p:nvPr/>
        </p:nvSpPr>
        <p:spPr>
          <a:xfrm>
            <a:off x="7038864" y="373643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(0,20,30)</a:t>
            </a:r>
            <a:endParaRPr sz="1000"/>
          </a:p>
        </p:txBody>
      </p:sp>
      <p:cxnSp>
        <p:nvCxnSpPr>
          <p:cNvPr id="119" name="Google Shape;119;p11"/>
          <p:cNvCxnSpPr>
            <a:stCxn id="118" idx="2"/>
            <a:endCxn id="116" idx="0"/>
          </p:cNvCxnSpPr>
          <p:nvPr/>
        </p:nvCxnSpPr>
        <p:spPr>
          <a:xfrm flipH="1">
            <a:off x="7978764" y="399803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1"/>
          <p:cNvSpPr/>
          <p:nvPr/>
        </p:nvSpPr>
        <p:spPr>
          <a:xfrm>
            <a:off x="6133809" y="484801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21" name="Google Shape;121;p11"/>
          <p:cNvCxnSpPr>
            <a:stCxn id="102" idx="4"/>
            <a:endCxn id="122" idx="0"/>
          </p:cNvCxnSpPr>
          <p:nvPr/>
        </p:nvCxnSpPr>
        <p:spPr>
          <a:xfrm flipH="1">
            <a:off x="6533552" y="3402475"/>
            <a:ext cx="285900" cy="88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1"/>
          <p:cNvSpPr txBox="1"/>
          <p:nvPr/>
        </p:nvSpPr>
        <p:spPr>
          <a:xfrm>
            <a:off x="5593212" y="428716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(0,40,30)</a:t>
            </a:r>
            <a:endParaRPr sz="1000"/>
          </a:p>
        </p:txBody>
      </p:sp>
      <p:cxnSp>
        <p:nvCxnSpPr>
          <p:cNvPr id="123" name="Google Shape;123;p11"/>
          <p:cNvCxnSpPr>
            <a:stCxn id="122" idx="2"/>
            <a:endCxn id="120" idx="0"/>
          </p:cNvCxnSpPr>
          <p:nvPr/>
        </p:nvCxnSpPr>
        <p:spPr>
          <a:xfrm flipH="1">
            <a:off x="6533112" y="454876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 server esta organização?</a:t>
            </a: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Font typeface="Verdana"/>
              <a:buNone/>
            </a:pPr>
            <a:r>
              <a:rPr lang="pt-BR" sz="2333"/>
              <a:t>Os nós podem possuir filhos sendo que as transformações nos pais são repassadas para os filho.</a:t>
            </a:r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82" y="1822701"/>
            <a:ext cx="2716232" cy="35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Traversal</a:t>
            </a:r>
            <a:endParaRPr i="1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O </a:t>
            </a:r>
            <a:r>
              <a:rPr lang="pt-BR" sz="2100" i="1" dirty="0" err="1"/>
              <a:t>traversal</a:t>
            </a:r>
            <a:r>
              <a:rPr lang="pt-BR" sz="2100" dirty="0"/>
              <a:t> vai aplicando operações nos nós do grafo conforme visita recursivamente cada um deles.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Dados podem ser empilhados para algum uso no retorno a um nó.</a:t>
            </a:r>
            <a:endParaRPr dirty="0"/>
          </a:p>
        </p:txBody>
      </p:sp>
      <p:pic>
        <p:nvPicPr>
          <p:cNvPr id="139" name="Google Shape;139;p13" descr="depth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882" y="2400164"/>
            <a:ext cx="2427294" cy="31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descr="breadth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9084" y="2710194"/>
            <a:ext cx="3517226" cy="27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1687218" y="2320412"/>
            <a:ext cx="2530800" cy="306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Esqueleto – Representação Hierárquica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783350" y="768225"/>
            <a:ext cx="5135100" cy="4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tronco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cabeça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esquerdo</a:t>
            </a:r>
            <a:endParaRPr dirty="0"/>
          </a:p>
        </p:txBody>
      </p:sp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51" name="Google Shape;151;p14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EB82E-A126-2F58-85F2-73906C67D72E}"/>
              </a:ext>
            </a:extLst>
          </p:cNvPr>
          <p:cNvGrpSpPr/>
          <p:nvPr/>
        </p:nvGrpSpPr>
        <p:grpSpPr>
          <a:xfrm>
            <a:off x="1159698" y="1134632"/>
            <a:ext cx="2461560" cy="4012395"/>
            <a:chOff x="1159698" y="1134632"/>
            <a:chExt cx="2461560" cy="4012395"/>
          </a:xfrm>
        </p:grpSpPr>
        <p:sp>
          <p:nvSpPr>
            <p:cNvPr id="4" name="Bent-Up Arrow 3">
              <a:extLst>
                <a:ext uri="{FF2B5EF4-FFF2-40B4-BE49-F238E27FC236}">
                  <a16:creationId xmlns:a16="http://schemas.microsoft.com/office/drawing/2014/main" id="{44C0E2C9-A378-D986-85A2-9EA1190F46D8}"/>
                </a:ext>
              </a:extLst>
            </p:cNvPr>
            <p:cNvSpPr/>
            <p:nvPr/>
          </p:nvSpPr>
          <p:spPr>
            <a:xfrm rot="5400000" flipH="1">
              <a:off x="867905" y="1505711"/>
              <a:ext cx="116124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EEE08521-A1E0-4150-8C0B-274790B317AE}"/>
                </a:ext>
              </a:extLst>
            </p:cNvPr>
            <p:cNvSpPr/>
            <p:nvPr/>
          </p:nvSpPr>
          <p:spPr>
            <a:xfrm rot="5400000">
              <a:off x="199221" y="2095111"/>
              <a:ext cx="249861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Bent-Up Arrow 5">
              <a:extLst>
                <a:ext uri="{FF2B5EF4-FFF2-40B4-BE49-F238E27FC236}">
                  <a16:creationId xmlns:a16="http://schemas.microsoft.com/office/drawing/2014/main" id="{B1AF75EA-D060-C7CE-8843-AD3E59081BA3}"/>
                </a:ext>
              </a:extLst>
            </p:cNvPr>
            <p:cNvSpPr/>
            <p:nvPr/>
          </p:nvSpPr>
          <p:spPr>
            <a:xfrm rot="5400000">
              <a:off x="-138312" y="2704698"/>
              <a:ext cx="3173680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DBD6F719-A510-F4A3-0322-070EE701FBFD}"/>
                </a:ext>
              </a:extLst>
            </p:cNvPr>
            <p:cNvSpPr/>
            <p:nvPr/>
          </p:nvSpPr>
          <p:spPr>
            <a:xfrm rot="5400000">
              <a:off x="814834" y="1736960"/>
              <a:ext cx="1288516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Bent-Up Arrow 7">
              <a:extLst>
                <a:ext uri="{FF2B5EF4-FFF2-40B4-BE49-F238E27FC236}">
                  <a16:creationId xmlns:a16="http://schemas.microsoft.com/office/drawing/2014/main" id="{A93E5AAC-69AA-2957-212E-CA7A2817304B}"/>
                </a:ext>
              </a:extLst>
            </p:cNvPr>
            <p:cNvSpPr/>
            <p:nvPr/>
          </p:nvSpPr>
          <p:spPr>
            <a:xfrm rot="5400000" flipH="1">
              <a:off x="-47846" y="2706949"/>
              <a:ext cx="3010614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Bent-Up Arrow 9">
              <a:extLst>
                <a:ext uri="{FF2B5EF4-FFF2-40B4-BE49-F238E27FC236}">
                  <a16:creationId xmlns:a16="http://schemas.microsoft.com/office/drawing/2014/main" id="{D590A22B-154B-3971-7616-7BE54260FA8B}"/>
                </a:ext>
              </a:extLst>
            </p:cNvPr>
            <p:cNvSpPr/>
            <p:nvPr/>
          </p:nvSpPr>
          <p:spPr>
            <a:xfrm rot="5400000">
              <a:off x="2256389" y="251441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B1A82C8E-552A-8E61-18F3-0AAA093454E5}"/>
                </a:ext>
              </a:extLst>
            </p:cNvPr>
            <p:cNvSpPr/>
            <p:nvPr/>
          </p:nvSpPr>
          <p:spPr>
            <a:xfrm rot="5400000">
              <a:off x="2279434" y="156840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Bent-Up Arrow 11">
              <a:extLst>
                <a:ext uri="{FF2B5EF4-FFF2-40B4-BE49-F238E27FC236}">
                  <a16:creationId xmlns:a16="http://schemas.microsoft.com/office/drawing/2014/main" id="{3745ACDF-E202-8F5A-1823-D56780AA9AC4}"/>
                </a:ext>
              </a:extLst>
            </p:cNvPr>
            <p:cNvSpPr/>
            <p:nvPr/>
          </p:nvSpPr>
          <p:spPr>
            <a:xfrm rot="5400000">
              <a:off x="2272134" y="347022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Bent-Up Arrow 12">
              <a:extLst>
                <a:ext uri="{FF2B5EF4-FFF2-40B4-BE49-F238E27FC236}">
                  <a16:creationId xmlns:a16="http://schemas.microsoft.com/office/drawing/2014/main" id="{C76EB2A1-1AF3-D424-0B1A-62664CE1C46D}"/>
                </a:ext>
              </a:extLst>
            </p:cNvPr>
            <p:cNvSpPr/>
            <p:nvPr/>
          </p:nvSpPr>
          <p:spPr>
            <a:xfrm rot="5400000">
              <a:off x="2269498" y="441623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Bent-Up Arrow 13">
              <a:extLst>
                <a:ext uri="{FF2B5EF4-FFF2-40B4-BE49-F238E27FC236}">
                  <a16:creationId xmlns:a16="http://schemas.microsoft.com/office/drawing/2014/main" id="{DD4FCBD9-96C8-9166-3238-4ACA38CFDE1C}"/>
                </a:ext>
              </a:extLst>
            </p:cNvPr>
            <p:cNvSpPr/>
            <p:nvPr/>
          </p:nvSpPr>
          <p:spPr>
            <a:xfrm rot="5400000">
              <a:off x="3197444" y="187015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Bent-Up Arrow 14">
              <a:extLst>
                <a:ext uri="{FF2B5EF4-FFF2-40B4-BE49-F238E27FC236}">
                  <a16:creationId xmlns:a16="http://schemas.microsoft.com/office/drawing/2014/main" id="{E63FC2F5-BA6B-FD4B-B924-167C80121184}"/>
                </a:ext>
              </a:extLst>
            </p:cNvPr>
            <p:cNvSpPr/>
            <p:nvPr/>
          </p:nvSpPr>
          <p:spPr>
            <a:xfrm rot="5400000">
              <a:off x="3193753" y="2827135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Bent-Up Arrow 15">
              <a:extLst>
                <a:ext uri="{FF2B5EF4-FFF2-40B4-BE49-F238E27FC236}">
                  <a16:creationId xmlns:a16="http://schemas.microsoft.com/office/drawing/2014/main" id="{CD90E59C-95D3-17B5-2877-F91C78BA6BB8}"/>
                </a:ext>
              </a:extLst>
            </p:cNvPr>
            <p:cNvSpPr/>
            <p:nvPr/>
          </p:nvSpPr>
          <p:spPr>
            <a:xfrm rot="5400000">
              <a:off x="3193752" y="3776300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Bent-Up Arrow 16">
              <a:extLst>
                <a:ext uri="{FF2B5EF4-FFF2-40B4-BE49-F238E27FC236}">
                  <a16:creationId xmlns:a16="http://schemas.microsoft.com/office/drawing/2014/main" id="{AB8B31BA-AEA5-470B-E44B-7121196AA2B1}"/>
                </a:ext>
              </a:extLst>
            </p:cNvPr>
            <p:cNvSpPr/>
            <p:nvPr/>
          </p:nvSpPr>
          <p:spPr>
            <a:xfrm rot="5400000">
              <a:off x="3199234" y="472500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Hierárquica</a:t>
            </a:r>
            <a:br>
              <a:rPr lang="pt-BR"/>
            </a:b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contém subgrupos e/ou objetos geométricos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possui uma transformação associada ao grupo pai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transformação no nó folha é a concatenação de todas as transformações no caminho do nó raiz até a folha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Alterar a transformação de um grupo afeta todas as partes subsequentes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Permite edição de alto nível simples, alterando apenas um nó, alteramos todos os relacionados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4127775" y="4922302"/>
            <a:ext cx="1801975" cy="582400"/>
          </a:xfrm>
          <a:prstGeom prst="flowChartMagneticDisk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Pilha de Transformações</a:t>
            </a:r>
            <a:endParaRPr sz="11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80" name="Google Shape;180;p16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311971" y="8124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identity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endParaRPr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311971" y="102591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drawTorso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311971" y="1239406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pushmatrix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r>
              <a:rPr lang="pt-BR" sz="1200" dirty="0">
                <a:solidFill>
                  <a:srgbClr val="008000"/>
                </a:solidFill>
              </a:rPr>
              <a:t> // armazena a matriz de transformação atual na pilha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11971" y="1437904"/>
            <a:ext cx="5819400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translate</a:t>
            </a:r>
            <a:r>
              <a:rPr lang="pt-BR" sz="1200" dirty="0">
                <a:solidFill>
                  <a:schemeClr val="dk1"/>
                </a:solidFill>
              </a:rPr>
              <a:t>(</a:t>
            </a:r>
            <a:r>
              <a:rPr lang="pt-BR" sz="1200" dirty="0">
                <a:solidFill>
                  <a:srgbClr val="098658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>
                <a:solidFill>
                  <a:srgbClr val="098658"/>
                </a:solidFill>
              </a:rPr>
              <a:t>3</a:t>
            </a:r>
            <a:r>
              <a:rPr lang="pt-BR" sz="1200" dirty="0">
                <a:solidFill>
                  <a:schemeClr val="dk1"/>
                </a:solidFill>
              </a:rPr>
              <a:t>);</a:t>
            </a:r>
            <a:r>
              <a:rPr lang="pt-BR" sz="1200" dirty="0">
                <a:solidFill>
                  <a:srgbClr val="008000"/>
                </a:solidFill>
              </a:rPr>
              <a:t> // matriz de transformação é atualizada pela translação</a:t>
            </a:r>
            <a:endParaRPr dirty="0"/>
          </a:p>
        </p:txBody>
      </p:sp>
      <p:sp>
        <p:nvSpPr>
          <p:cNvPr id="197" name="Google Shape;197;p16"/>
          <p:cNvSpPr txBox="1"/>
          <p:nvPr/>
        </p:nvSpPr>
        <p:spPr>
          <a:xfrm>
            <a:off x="311971" y="16550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(headRotation);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rotação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11971" y="186498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drawHead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311971" y="2070519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recupera matriz de transformação armazenada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311971" y="22789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11971" y="2494065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(-</a:t>
            </a:r>
            <a:r>
              <a:rPr lang="pt-BR" sz="1200">
                <a:solidFill>
                  <a:srgbClr val="098658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311971" y="269100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(rightShoulderRotation);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971" y="2898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drawUpperArm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11971" y="310812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311971" y="331333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971" y="353087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(elbowRotation);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1971" y="373332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drawLowerArm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11971" y="39412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11971" y="41516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11971" y="43544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(wristRotation);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1971" y="45713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drawHand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311972" y="499010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11971" y="47731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311972" y="520075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7485250" y="227890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7" name="Google Shape;217;p16"/>
          <p:cNvSpPr txBox="1"/>
          <p:nvPr/>
        </p:nvSpPr>
        <p:spPr>
          <a:xfrm>
            <a:off x="7485250" y="13594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8" name="Google Shape;218;p16"/>
          <p:cNvSpPr txBox="1"/>
          <p:nvPr/>
        </p:nvSpPr>
        <p:spPr>
          <a:xfrm>
            <a:off x="6882550" y="19142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9" name="Google Shape;219;p16"/>
          <p:cNvSpPr txBox="1"/>
          <p:nvPr/>
        </p:nvSpPr>
        <p:spPr>
          <a:xfrm>
            <a:off x="6877300" y="27737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0" name="Google Shape;220;p16"/>
          <p:cNvSpPr txBox="1"/>
          <p:nvPr/>
        </p:nvSpPr>
        <p:spPr>
          <a:xfrm>
            <a:off x="6750748" y="35098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1" name="Google Shape;221;p16"/>
          <p:cNvSpPr/>
          <p:nvPr/>
        </p:nvSpPr>
        <p:spPr>
          <a:xfrm>
            <a:off x="4527375" y="4644600"/>
            <a:ext cx="1002775" cy="43110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527363" y="4324413"/>
            <a:ext cx="1002775" cy="431100"/>
          </a:xfrm>
          <a:prstGeom prst="flowChartMagneticDisk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527375" y="4005463"/>
            <a:ext cx="1002775" cy="431100"/>
          </a:xfrm>
          <a:prstGeom prst="flowChartMagneticDisk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311928" y="772100"/>
            <a:ext cx="60816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30" name="Google Shape;230;p17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35" name="Google Shape;235;p17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37" name="Google Shape;237;p17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38" name="Google Shape;238;p17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311937" y="772111"/>
            <a:ext cx="84282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65318" y="2790335"/>
            <a:ext cx="3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3" name="Google Shape;263;p18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64" name="Google Shape;264;p18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67" name="Google Shape;267;p18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70" name="Google Shape;270;p18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74" name="Google Shape;274;p18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 rot="3227338">
            <a:off x="6123425" y="1618970"/>
            <a:ext cx="379730" cy="1827159"/>
            <a:chOff x="6746450" y="1990425"/>
            <a:chExt cx="379705" cy="1827038"/>
          </a:xfrm>
        </p:grpSpPr>
        <p:sp>
          <p:nvSpPr>
            <p:cNvPr id="284" name="Google Shape;284;p18"/>
            <p:cNvSpPr/>
            <p:nvPr/>
          </p:nvSpPr>
          <p:spPr>
            <a:xfrm>
              <a:off x="6882550" y="1990425"/>
              <a:ext cx="236700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rot="507535">
              <a:off x="6835368" y="2870815"/>
              <a:ext cx="236574" cy="756686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rot="1570517">
              <a:off x="6753964" y="3680887"/>
              <a:ext cx="236671" cy="88952"/>
            </a:xfrm>
            <a:prstGeom prst="rect">
              <a:avLst/>
            </a:prstGeom>
            <a:solidFill>
              <a:srgbClr val="741B4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821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Referência:</a:t>
            </a:r>
            <a:br>
              <a:rPr lang="pt-BR" sz="1600" b="1" dirty="0"/>
            </a:br>
            <a:r>
              <a:rPr lang="pt-BR" sz="1600" dirty="0"/>
              <a:t>O cubo vermelho foi criado na origem</a:t>
            </a:r>
            <a:br>
              <a:rPr lang="pt-BR" sz="1600" dirty="0"/>
            </a:b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Pergunta: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Qual cubo foi: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rotacionado 45° e depois transladado na vertical?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transladado na vertical e depois rotacionado de 45°?</a:t>
            </a:r>
            <a:endParaRPr sz="1600" dirty="0"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297" name="Google Shape;297;p19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296191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81" y="4296190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00" name="Google Shape;300;p19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1" name="Google Shape;301;p19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10" name="Google Shape;310;p20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9424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75" y="9424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13" name="Google Shape;313;p20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315" name="Google Shape;315;p20" descr="{&quot;type&quot;:&quot;$$&quot;,&quot;aid&quot;:null,&quot;font&quot;:{&quot;color&quot;:&quot;#000000&quot;,&quot;family&quot;:&quot;Arial&quot;,&quot;size&quot;:12},&quot;backgroundColorModified&quot;:false,&quot;code&quot;:&quot;$$TR=\\begin{bmatrix}\n{0.71}&amp;{-0.71}&amp;{0}&amp;{0}\\\\\n{0.71}&amp;{0.71}&amp;{0}&amp;{4}\\\\\n{0}&amp;{0}&amp;{1}&amp;{0}\\\\\n{0}&amp;{0}&amp;{0}&amp;{1}\\\\\n\\end{bmatrix}$$&quot;,&quot;backgroundColor&quot;:&quot;#FFFFFF&quot;,&quot;id&quot;:&quot;2&quot;,&quot;ts&quot;:1631742806485,&quot;cs&quot;:&quot;sTRW1bOygprkuzYnuqjRvg==&quot;,&quot;size&quot;:{&quot;width&quot;:227.60000000000002,&quot;height&quot;:97.600000000000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00" y="2419779"/>
            <a:ext cx="2167890" cy="92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 descr="{&quot;aid&quot;:null,&quot;font&quot;:{&quot;size&quot;:12,&quot;color&quot;:&quot;#000000&quot;,&quot;family&quot;:&quot;Arial&quot;},&quot;backgroundColorModified&quot;:false,&quot;id&quot;:&quot;2&quot;,&quot;code&quot;:&quot;$$RT=\\begin{bmatrix}\n{0.71}&amp;{-0.71}&amp;{0}&amp;{-2.84}\\\\\n{0.71}&amp;{0.71}&amp;{0}&amp;{2.84}\\\\\n{0}&amp;{0}&amp;{1}&amp;{0}\\\\\n{0}&amp;{0}&amp;{0}&amp;{1}\\\\\n\\end{bmatrix}$$&quot;,&quot;type&quot;:&quot;$$&quot;,&quot;backgroundColor&quot;:&quot;#FFFFFF&quot;,&quot;ts&quot;:1631742782745,&quot;cs&quot;:&quot;5CYMzE8aetKORzZuZLcVNw==&quot;,&quot;size&quot;:{&quot;width&quot;:266.25,&quot;height&quot;:97.7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00" y="3810694"/>
            <a:ext cx="2536031" cy="9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 descr="{&quot;backgroundColorModified&quot;:false,&quot;id&quot;:&quot;2&quot;,&quot;type&quot;:&quot;$$&quot;,&quot;font&quot;:{&quot;size&quot;:12,&quot;family&quot;:&quot;Arial&quot;,&quot;color&quot;:&quot;#000000&quot;},&quot;aid&quot;:null,&quot;backgroundColor&quot;:&quot;#FFFFFF&quot;,&quot;code&quot;:&quot;$$\\implies\\begin{bmatrix}\n{1}\\\\\n{1}\\\\\n{1}\\\\\n{1}\\\\\n\\end{bmatrix}=\\begin{bmatrix}\n{-2.84}\\\\\n{4.26}\\\\\n{1}\\\\\n{1}\\\\\n\\end{bmatrix}$$&quot;,&quot;ts&quot;:1631742920007,&quot;cs&quot;:&quot;mYegqrerVK36Sxhpy308Og==&quot;,&quot;size&quot;:{&quot;width&quot;:166.83333333333334,&quot;height&quot;:97.66666666666667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594" y="3811104"/>
            <a:ext cx="1589087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 descr="{&quot;aid&quot;:null,&quot;id&quot;:&quot;2&quot;,&quot;font&quot;:{&quot;family&quot;:&quot;Arial&quot;,&quot;color&quot;:&quot;#000000&quot;,&quot;size&quot;:12},&quot;backgroundColorModified&quot;:false,&quot;code&quot;:&quot;$$\\implies\\begin{bmatrix}\n{1}\\\\\n{1}\\\\\n{1}\\\\\n{1}\\\\\n\\end{bmatrix}=\\begin{bmatrix}\n{0}\\\\\n{5.42}\\\\\n{1}\\\\\n{1}\\\\\n\\end{bmatrix}$$&quot;,&quot;type&quot;:&quot;$$&quot;,&quot;backgroundColor&quot;:&quot;#FFFFFF&quot;,&quot;ts&quot;:1631742968376,&quot;cs&quot;:&quot;9jrraqkrYXpQt1ljUDJbwg==&quot;,&quot;size&quot;:{&quot;width&quot;:152.16666666666663,&quot;height&quot;:97.66666666666667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694" y="2419454"/>
            <a:ext cx="1449387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7517683" y="35429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7321744" y="19235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6207483" y="237003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EDC91-9F60-47AC-AD49-59016A0DA4A0}"/>
              </a:ext>
            </a:extLst>
          </p:cNvPr>
          <p:cNvSpPr txBox="1"/>
          <p:nvPr/>
        </p:nvSpPr>
        <p:spPr>
          <a:xfrm>
            <a:off x="369458" y="2144498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Rotaciona depois Translada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46A4B-58B8-B939-35D3-95490DAECA66}"/>
              </a:ext>
            </a:extLst>
          </p:cNvPr>
          <p:cNvSpPr txBox="1"/>
          <p:nvPr/>
        </p:nvSpPr>
        <p:spPr>
          <a:xfrm>
            <a:off x="369457" y="3533955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Translada depois Rotaciona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76137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388975" y="784150"/>
            <a:ext cx="4455900" cy="47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Viewpoint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position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0 0 15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fieldOfView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0.7854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1 0 0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</a:t>
            </a: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42850" y="119880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542850" y="2565079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542850" y="393135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21"/>
          <p:cNvCxnSpPr>
            <a:stCxn id="331" idx="3"/>
          </p:cNvCxnSpPr>
          <p:nvPr/>
        </p:nvCxnSpPr>
        <p:spPr>
          <a:xfrm>
            <a:off x="3174150" y="1858504"/>
            <a:ext cx="3875400" cy="1926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1"/>
          <p:cNvCxnSpPr>
            <a:stCxn id="332" idx="3"/>
          </p:cNvCxnSpPr>
          <p:nvPr/>
        </p:nvCxnSpPr>
        <p:spPr>
          <a:xfrm rot="10800000" flipH="1">
            <a:off x="3174150" y="2186479"/>
            <a:ext cx="3792300" cy="1038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1"/>
          <p:cNvCxnSpPr>
            <a:stCxn id="333" idx="3"/>
          </p:cNvCxnSpPr>
          <p:nvPr/>
        </p:nvCxnSpPr>
        <p:spPr>
          <a:xfrm rot="10800000" flipH="1">
            <a:off x="3174150" y="2706754"/>
            <a:ext cx="2766900" cy="1884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21"/>
          <p:cNvSpPr/>
          <p:nvPr/>
        </p:nvSpPr>
        <p:spPr>
          <a:xfrm>
            <a:off x="2096015" y="3211685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2096015" y="4572410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2579683" y="1751100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48" name="Google Shape;348;p22"/>
          <p:cNvSpPr txBox="1"/>
          <p:nvPr/>
        </p:nvSpPr>
        <p:spPr>
          <a:xfrm>
            <a:off x="3130871" y="2010492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49" name="Google Shape;349;p22"/>
          <p:cNvSpPr/>
          <p:nvPr/>
        </p:nvSpPr>
        <p:spPr>
          <a:xfrm rot="5400000">
            <a:off x="2873866" y="2389463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0" name="Google Shape;350;p22"/>
          <p:cNvSpPr txBox="1"/>
          <p:nvPr/>
        </p:nvSpPr>
        <p:spPr>
          <a:xfrm>
            <a:off x="3447672" y="2656395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51" name="Google Shape;351;p22"/>
          <p:cNvSpPr/>
          <p:nvPr/>
        </p:nvSpPr>
        <p:spPr>
          <a:xfrm rot="5400000">
            <a:off x="3186422" y="3038499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2" name="Google Shape;352;p22"/>
          <p:cNvSpPr txBox="1"/>
          <p:nvPr/>
        </p:nvSpPr>
        <p:spPr>
          <a:xfrm>
            <a:off x="3767768" y="3305418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53" name="Google Shape;353;p22"/>
          <p:cNvSpPr txBox="1"/>
          <p:nvPr/>
        </p:nvSpPr>
        <p:spPr>
          <a:xfrm>
            <a:off x="2162250" y="4007600"/>
            <a:ext cx="48195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translation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0 5 0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scale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1 2 3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5FB4B4"/>
                </a:solidFill>
              </a:rPr>
              <a:t>            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rotation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0 0 1 1.57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62" name="Google Shape;362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03" y="1649786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1035900" y="18732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 (0,5,0)</a:t>
            </a:r>
            <a:endParaRPr sz="700" b="1"/>
          </a:p>
        </p:txBody>
      </p:sp>
      <p:sp>
        <p:nvSpPr>
          <p:cNvPr id="364" name="Google Shape;364;p23"/>
          <p:cNvSpPr txBox="1"/>
          <p:nvPr/>
        </p:nvSpPr>
        <p:spPr>
          <a:xfrm>
            <a:off x="1035900" y="24974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65" name="Google Shape;365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313" y="3904373"/>
            <a:ext cx="867050" cy="7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7434025" y="4720575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PILHA</a:t>
            </a:r>
            <a:endParaRPr/>
          </a:p>
        </p:txBody>
      </p:sp>
      <p:cxnSp>
        <p:nvCxnSpPr>
          <p:cNvPr id="367" name="Google Shape;367;p23"/>
          <p:cNvCxnSpPr/>
          <p:nvPr/>
        </p:nvCxnSpPr>
        <p:spPr>
          <a:xfrm>
            <a:off x="7547104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23"/>
          <p:cNvCxnSpPr/>
          <p:nvPr/>
        </p:nvCxnSpPr>
        <p:spPr>
          <a:xfrm>
            <a:off x="8672110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23"/>
          <p:cNvCxnSpPr/>
          <p:nvPr/>
        </p:nvCxnSpPr>
        <p:spPr>
          <a:xfrm rot="10800000">
            <a:off x="7539550" y="5074125"/>
            <a:ext cx="1138500" cy="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3" descr="{&quot;id&quot;:&quot;1&quot;,&quot;type&quot;:&quot;$$&quot;,&quot;aid&quot;:null,&quot;code&quot;:&quot;$$\\begin{bmatrix}\n{1}&amp;{0}&amp;{0}&amp;{0}\\\\\n{0}&amp;{2}&amp;{0}&amp;{0}\\\\\n{0}&amp;{0}&amp;{3}&amp;{0}\\\\\n{0}&amp;{0}&amp;{0}&amp;{1}\\\\\n\\end{bmatrix}$$&quot;,&quot;backgroundColorModified&quot;:false,&quot;backgroundColor&quot;:&quot;#FFFFFF&quot;,&quot;font&quot;:{&quot;color&quot;:&quot;#000000&quot;,&quot;size&quot;:12,&quot;family&quot;:&quot;Arial&quot;},&quot;ts&quot;:1631732082173,&quot;cs&quot;:&quot;qamjzYHE4K9pK1Li1xhcXA==&quot;,&quot;size&quot;:{&quot;width&quot;:107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98" y="2892214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1035900" y="31156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(1,2,3)</a:t>
            </a:r>
            <a:endParaRPr sz="700" b="1"/>
          </a:p>
        </p:txBody>
      </p:sp>
      <p:pic>
        <p:nvPicPr>
          <p:cNvPr id="372" name="Google Shape;372;p23" descr="{&quot;id&quot;:&quot;1&quot;,&quot;type&quot;:&quot;$$&quot;,&quot;backgroundColor&quot;:&quot;#FFFFFF&quot;,&quot;code&quot;:&quot;$$\\begin{bmatrix}\n{1}&amp;{0}&amp;{0}&amp;{0}\\\\\n{0}&amp;{1}&amp;{0}&amp;{5}\\\\\n{0}&amp;{0}&amp;{1}&amp;{0}\\\\\n{0}&amp;{0}&amp;{0}&amp;{1}\\\\\n\\end{bmatrix}\\cdot$$&quot;,&quot;aid&quot;:null,&quot;font&quot;:{&quot;size&quot;:12,&quot;family&quot;:&quot;Arial&quot;,&quot;color&quot;:&quot;#000000&quot;},&quot;backgroundColorModified&quot;:false,&quot;ts&quot;:1631732114127,&quot;cs&quot;:&quot;trVvHQwxZIDOOZFB3QX4aA==&quot;,&quot;size&quot;:{&quot;width&quot;:116.83333333333333,&quot;height&quot;:97.6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00" y="2892207"/>
            <a:ext cx="98015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 descr="{&quot;type&quot;:&quot;$$&quot;,&quot;aid&quot;:null,&quot;backgroundColor&quot;:&quot;#FFFFFF&quot;,&quot;id&quot;:&quot;1&quot;,&quot;backgroundColorModified&quot;:false,&quot;code&quot;:&quot;$$=\\begin{bmatrix}\n{1}&amp;{0}&amp;{0}&amp;{0}\\\\\n{0}&amp;{2}&amp;{0}&amp;{5}\\\\\n{0}&amp;{0}&amp;{3}&amp;{0}\\\\\n{0}&amp;{0}&amp;{0}&amp;{1}\\\\\n\\end{bmatrix}$$&quot;,&quot;font&quot;:{&quot;family&quot;:&quot;Arial&quot;,&quot;size&quot;:12,&quot;color&quot;:&quot;#000000&quot;},&quot;ts&quot;:1631732237382,&quot;cs&quot;:&quot;VIuxHb68OmMC/q3lVe0gIA==&quot;,&quot;size&quot;:{&quot;width&quot;:131.8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443" y="2892234"/>
            <a:ext cx="110599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 descr="{&quot;id&quot;:&quot;1&quot;,&quot;code&quot;:&quot;$$\\begin{bmatrix}\n{1}&amp;{0}&amp;{0}&amp;{0}\\\\\n{0}&amp;{2}&amp;{0}&amp;{5}\\\\\n{0}&amp;{0}&amp;{3}&amp;{0}\\\\\n{0}&amp;{0}&amp;{0}&amp;{1}\\\\\n\\end{bmatrix}$$&quot;,&quot;backgroundColorModified&quot;:false,&quot;aid&quot;:null,&quot;font&quot;:{&quot;size&quot;:10,&quot;family&quot;:&quot;Arial&quot;,&quot;color&quot;:&quot;#000000&quot;},&quot;type&quot;:&quot;$$&quot;,&quot;backgroundColor&quot;:&quot;#FFFFFF&quot;,&quot;ts&quot;:1631743342254,&quot;cs&quot;:&quot;gjmoWwgBJOzissdMbEgLuA==&quot;,&quot;size&quot;:{&quot;width&quot;:89.33333333333333,&quot;height&quot;:81.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6075" y="2998146"/>
            <a:ext cx="8509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1035888" y="37338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76" name="Google Shape;376;p23" descr="{&quot;id&quot;:&quot;1&quot;,&quot;type&quot;:&quot;$$&quot;,&quot;backgroundColorModified&quot;:false,&quot;code&quot;:&quot;$$\\begin{bmatrix}\n{0}&amp;{-1}&amp;{0}&amp;{0}\\\\\n{1}&amp;{0}&amp;{0}&amp;{0}\\\\\n{0}&amp;{0}&amp;{1}&amp;{0}\\\\\n{0}&amp;{0}&amp;{0}&amp;{1}\\\\\n\\end{bmatrix}$$&quot;,&quot;aid&quot;:null,&quot;backgroundColor&quot;:&quot;#FFFFFF&quot;,&quot;font&quot;:{&quot;color&quot;:&quot;#000000&quot;,&quot;size&quot;:10.5,&quot;family&quot;:&quot;Arial&quot;},&quot;ts&quot;:1631743541426,&quot;cs&quot;:&quot;VUcW3V7L0CwF7flg/P5kcw==&quot;,&quot;size&quot;:{&quot;width&quot;:106.33333333333333,&quot;height&quot;:85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11" y="4134423"/>
            <a:ext cx="1012825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1035888" y="435210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 (0, 0, 1, 1.57)</a:t>
            </a:r>
            <a:endParaRPr sz="700" b="1"/>
          </a:p>
        </p:txBody>
      </p:sp>
      <p:pic>
        <p:nvPicPr>
          <p:cNvPr id="378" name="Google Shape;378;p23" descr="{&quot;font&quot;:{&quot;size&quot;:10.5,&quot;color&quot;:&quot;#000000&quot;,&quot;family&quot;:&quot;Arial&quot;},&quot;backgroundColorModified&quot;:false,&quot;code&quot;:&quot;$$\\begin{bmatrix}\n{1}&amp;{0}&amp;{0}&amp;{0}\\\\\n{0}&amp;{2}&amp;{0}&amp;{5}\\\\\n{0}&amp;{0}&amp;{3}&amp;{0}\\\\\n{0}&amp;{0}&amp;{0}&amp;{1}\\\\\n\\end{bmatrix}\\cdot$$&quot;,&quot;type&quot;:&quot;$$&quot;,&quot;backgroundColor&quot;:&quot;#FFFFFF&quot;,&quot;id&quot;:&quot;1&quot;,&quot;aid&quot;:null,&quot;ts&quot;:1631743456566,&quot;cs&quot;:&quot;Nqpy+NqiTb6IwqSjd8ar0A==&quot;,&quot;size&quot;:{&quot;width&quot;:102.16666666666667,&quot;height&quot;:85.5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2187" y="4134417"/>
            <a:ext cx="97313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 descr="{&quot;font&quot;:{&quot;family&quot;:&quot;Arial&quot;,&quot;size&quot;:10.5,&quot;color&quot;:&quot;#000000&quot;},&quot;backgroundColor&quot;:&quot;#FFFFFF&quot;,&quot;aid&quot;:null,&quot;id&quot;:&quot;1&quot;,&quot;code&quot;:&quot;$$=\\begin{bmatrix}\n{0}&amp;{-1}&amp;{0}&amp;{0}\\\\\n{2}&amp;{0}&amp;{0}&amp;{5}\\\\\n{0}&amp;{0}&amp;{3}&amp;{0}\\\\\n{0}&amp;{0}&amp;{0}&amp;{1}\\\\\n\\end{bmatrix}$$&quot;,&quot;type&quot;:&quot;$$&quot;,&quot;backgroundColorModified&quot;:false,&quot;ts&quot;:1631743778158,&quot;cs&quot;:&quot;qLsMqqx5JcU9kX40ZCf0aw==&quot;,&quot;size&quot;:{&quot;width&quot;:128,&quot;height&quot;:85.5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701" y="4172238"/>
            <a:ext cx="1219200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1035900" y="4957969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81" name="Google Shape;381;p23" descr="{&quot;code&quot;:&quot;$$\\begin{bmatrix}\n{0}&amp;{-1}&amp;{0}&amp;{0}\\\\\n{2}&amp;{0}&amp;{0}&amp;{5}\\\\\n{0}&amp;{0}&amp;{3}&amp;{0}\\\\\n{0}&amp;{0}&amp;{0}&amp;{1}\\\\\n\\end{bmatrix}$$&quot;,&quot;backgroundColor&quot;:&quot;#FFFFFF&quot;,&quot;type&quot;:&quot;$$&quot;,&quot;font&quot;:{&quot;family&quot;:&quot;Arial&quot;,&quot;color&quot;:&quot;#000000&quot;,&quot;size&quot;:10.5},&quot;id&quot;:&quot;1&quot;,&quot;backgroundColorModified&quot;:false,&quot;aid&quot;:null,&quot;ts&quot;:1631743836012,&quot;cs&quot;:&quot;vd9FR8Dl+kfGX2L+L8UNkg==&quot;,&quot;size&quot;:{&quot;width&quot;:106.33333333333341,&quot;height&quot;:85.5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8025" y="2155925"/>
            <a:ext cx="867024" cy="6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Forma de Pensar</a:t>
            </a:r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389" name="Google Shape;389;p24"/>
          <p:cNvSpPr/>
          <p:nvPr/>
        </p:nvSpPr>
        <p:spPr>
          <a:xfrm rot="5400000">
            <a:off x="510608" y="1947125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0" name="Google Shape;390;p24"/>
          <p:cNvSpPr txBox="1"/>
          <p:nvPr/>
        </p:nvSpPr>
        <p:spPr>
          <a:xfrm>
            <a:off x="1061796" y="2206517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91" name="Google Shape;391;p24"/>
          <p:cNvSpPr/>
          <p:nvPr/>
        </p:nvSpPr>
        <p:spPr>
          <a:xfrm rot="5400000">
            <a:off x="804791" y="2585488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2" name="Google Shape;392;p24"/>
          <p:cNvSpPr txBox="1"/>
          <p:nvPr/>
        </p:nvSpPr>
        <p:spPr>
          <a:xfrm>
            <a:off x="1378597" y="2852420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93" name="Google Shape;393;p24"/>
          <p:cNvSpPr/>
          <p:nvPr/>
        </p:nvSpPr>
        <p:spPr>
          <a:xfrm rot="5400000">
            <a:off x="1117347" y="3234524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4" name="Google Shape;394;p24"/>
          <p:cNvSpPr txBox="1"/>
          <p:nvPr/>
        </p:nvSpPr>
        <p:spPr>
          <a:xfrm>
            <a:off x="1698693" y="3501443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95" name="Google Shape;395;p24"/>
          <p:cNvSpPr txBox="1"/>
          <p:nvPr/>
        </p:nvSpPr>
        <p:spPr>
          <a:xfrm>
            <a:off x="4109052" y="1423350"/>
            <a:ext cx="491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Rotação * pontos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96" name="Google Shape;396;p24"/>
          <p:cNvGraphicFramePr/>
          <p:nvPr/>
        </p:nvGraphicFramePr>
        <p:xfrm>
          <a:off x="360650" y="1332021"/>
          <a:ext cx="8509450" cy="2546800"/>
        </p:xfrm>
        <a:graphic>
          <a:graphicData uri="http://schemas.openxmlformats.org/drawingml/2006/table">
            <a:tbl>
              <a:tblPr>
                <a:noFill/>
                <a:tableStyleId>{E1AD43F3-AA3D-4D6E-BC26-C369A5A6721D}</a:tableStyleId>
              </a:tblPr>
              <a:tblGrid>
                <a:gridCol w="36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3"/>
          <p:cNvGrpSpPr/>
          <p:nvPr/>
        </p:nvGrpSpPr>
        <p:grpSpPr>
          <a:xfrm>
            <a:off x="469157" y="848097"/>
            <a:ext cx="7889683" cy="4615181"/>
            <a:chOff x="192" y="432"/>
            <a:chExt cx="4993" cy="2784"/>
          </a:xfrm>
        </p:grpSpPr>
        <p:pic>
          <p:nvPicPr>
            <p:cNvPr id="459" name="Google Shape;45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" y="432"/>
              <a:ext cx="1968" cy="2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3" descr="03_5-Transform"/>
            <p:cNvPicPr preferRelativeResize="0"/>
            <p:nvPr/>
          </p:nvPicPr>
          <p:blipFill rotWithShape="1">
            <a:blip r:embed="rId4">
              <a:alphaModFix/>
            </a:blip>
            <a:srcRect l="19510" r="9410"/>
            <a:stretch/>
          </p:blipFill>
          <p:spPr>
            <a:xfrm>
              <a:off x="2304" y="480"/>
              <a:ext cx="2881" cy="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e Transformações (X3D-Edit)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de algumas primitivas</a:t>
            </a:r>
            <a:endParaRPr/>
          </a:p>
        </p:txBody>
      </p:sp>
      <p:pic>
        <p:nvPicPr>
          <p:cNvPr id="467" name="Google Shape;467;p34" descr="X3dSpecificationC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501" y="1079726"/>
            <a:ext cx="2049268" cy="22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 descr="X3dSpecificationCyl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7759" y="3155158"/>
            <a:ext cx="2748603" cy="238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 descr="X3dSpecificationSphe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6849" y="3452817"/>
            <a:ext cx="2163793" cy="211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descr="X3dSpecification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822" y="1071550"/>
            <a:ext cx="2397717" cy="22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das primitivas</a:t>
            </a:r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1"/>
          </p:nvPr>
        </p:nvSpPr>
        <p:spPr>
          <a:xfrm>
            <a:off x="300875" y="1124700"/>
            <a:ext cx="4664100" cy="3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Box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SFVec3f []       size     2 2 2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Cylinder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bottom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height   2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radius   1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side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top 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1"/>
          </p:nvPr>
        </p:nvSpPr>
        <p:spPr>
          <a:xfrm>
            <a:off x="5291100" y="1124700"/>
            <a:ext cx="3852900" cy="3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   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bottom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bottomRadius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height       2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side 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Sphere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radius  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body" idx="2"/>
          </p:nvPr>
        </p:nvSpPr>
        <p:spPr>
          <a:xfrm>
            <a:off x="1567650" y="4160519"/>
            <a:ext cx="6119700" cy="996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1909</Words>
  <Application>Microsoft Macintosh PowerPoint</Application>
  <PresentationFormat>On-screen Show (16:10)</PresentationFormat>
  <Paragraphs>416</Paragraphs>
  <Slides>43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6" baseType="lpstr">
      <vt:lpstr>Verdana</vt:lpstr>
      <vt:lpstr>Arial</vt:lpstr>
      <vt:lpstr>Personalizar design</vt:lpstr>
      <vt:lpstr>PowerPoint Presentation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Grafo de Cena (Scene Graph)</vt:lpstr>
      <vt:lpstr>Grafo de Cena (parece, mas não é uma árvore)</vt:lpstr>
      <vt:lpstr>Grafo de Cena</vt:lpstr>
      <vt:lpstr>Instanciação – partes do modelo</vt:lpstr>
      <vt:lpstr>Grafo de Cena</vt:lpstr>
      <vt:lpstr>Para que server esta organização?</vt:lpstr>
      <vt:lpstr>Traversal</vt:lpstr>
      <vt:lpstr>Esqueleto – Representação Hierárquica</vt:lpstr>
      <vt:lpstr>Representação Hierárquica </vt:lpstr>
      <vt:lpstr>Implementando Representação Hierárquica</vt:lpstr>
      <vt:lpstr>Implementando Representação Hierárquica</vt:lpstr>
      <vt:lpstr>Implementando Representação Hierárquica</vt:lpstr>
      <vt:lpstr>Perguntas</vt:lpstr>
      <vt:lpstr>Perguntas</vt:lpstr>
      <vt:lpstr>Perguntas</vt:lpstr>
      <vt:lpstr>Usando Matrizes</vt:lpstr>
      <vt:lpstr>Usando Matrizes</vt:lpstr>
      <vt:lpstr>Outra Forma de Pensar</vt:lpstr>
      <vt:lpstr>Formas e Transformações (X3D-Edit)</vt:lpstr>
      <vt:lpstr>Especificação de algumas primitivas</vt:lpstr>
      <vt:lpstr>Especificação das primitivas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5</cp:revision>
  <dcterms:modified xsi:type="dcterms:W3CDTF">2023-03-14T00:26:12Z</dcterms:modified>
</cp:coreProperties>
</file>